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Montserrat Classic Bold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Lato" charset="1" panose="020F050202020403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2706162" y="6589795"/>
            <a:ext cx="4454394" cy="4292416"/>
          </a:xfrm>
          <a:custGeom>
            <a:avLst/>
            <a:gdLst/>
            <a:ahLst/>
            <a:cxnLst/>
            <a:rect r="r" b="b" t="t" l="l"/>
            <a:pathLst>
              <a:path h="4292416" w="4454394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21438" y="1205178"/>
            <a:ext cx="14198893" cy="1962029"/>
          </a:xfrm>
          <a:custGeom>
            <a:avLst/>
            <a:gdLst/>
            <a:ahLst/>
            <a:cxnLst/>
            <a:rect r="r" b="b" t="t" l="l"/>
            <a:pathLst>
              <a:path h="1962029" w="14198893">
                <a:moveTo>
                  <a:pt x="0" y="1962029"/>
                </a:moveTo>
                <a:lnTo>
                  <a:pt x="14198893" y="1962029"/>
                </a:lnTo>
                <a:lnTo>
                  <a:pt x="14198893" y="0"/>
                </a:lnTo>
                <a:lnTo>
                  <a:pt x="0" y="0"/>
                </a:lnTo>
                <a:lnTo>
                  <a:pt x="0" y="19620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3316" y="0"/>
            <a:ext cx="21074633" cy="7935887"/>
          </a:xfrm>
          <a:custGeom>
            <a:avLst/>
            <a:gdLst/>
            <a:ahLst/>
            <a:cxnLst/>
            <a:rect r="r" b="b" t="t" l="l"/>
            <a:pathLst>
              <a:path h="7935887" w="21074633">
                <a:moveTo>
                  <a:pt x="0" y="0"/>
                </a:moveTo>
                <a:lnTo>
                  <a:pt x="21074632" y="0"/>
                </a:lnTo>
                <a:lnTo>
                  <a:pt x="21074632" y="7935887"/>
                </a:lnTo>
                <a:lnTo>
                  <a:pt x="0" y="7935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0" t="0" r="-7650" b="-14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30785" y="7085220"/>
            <a:ext cx="12312287" cy="1701334"/>
          </a:xfrm>
          <a:custGeom>
            <a:avLst/>
            <a:gdLst/>
            <a:ahLst/>
            <a:cxnLst/>
            <a:rect r="r" b="b" t="t" l="l"/>
            <a:pathLst>
              <a:path h="1701334" w="12312287">
                <a:moveTo>
                  <a:pt x="0" y="0"/>
                </a:moveTo>
                <a:lnTo>
                  <a:pt x="12312287" y="0"/>
                </a:lnTo>
                <a:lnTo>
                  <a:pt x="12312287" y="1701334"/>
                </a:lnTo>
                <a:lnTo>
                  <a:pt x="0" y="170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156" y="2568418"/>
            <a:ext cx="4097115" cy="4516802"/>
          </a:xfrm>
          <a:custGeom>
            <a:avLst/>
            <a:gdLst/>
            <a:ahLst/>
            <a:cxnLst/>
            <a:rect r="r" b="b" t="t" l="l"/>
            <a:pathLst>
              <a:path h="4516802" w="4097115">
                <a:moveTo>
                  <a:pt x="0" y="0"/>
                </a:moveTo>
                <a:lnTo>
                  <a:pt x="4097115" y="0"/>
                </a:lnTo>
                <a:lnTo>
                  <a:pt x="4097115" y="4516802"/>
                </a:lnTo>
                <a:lnTo>
                  <a:pt x="0" y="4516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73770" y="1953719"/>
            <a:ext cx="15895335" cy="201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58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and Avoiding Phishing Attacks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3770" y="4592497"/>
            <a:ext cx="1157871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Protecting Yourself and Your Organization from Cyber Threats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171" y="1584438"/>
            <a:ext cx="14653694" cy="8314623"/>
          </a:xfrm>
          <a:custGeom>
            <a:avLst/>
            <a:gdLst/>
            <a:ahLst/>
            <a:cxnLst/>
            <a:rect r="r" b="b" t="t" l="l"/>
            <a:pathLst>
              <a:path h="8314623" w="14653694">
                <a:moveTo>
                  <a:pt x="0" y="0"/>
                </a:moveTo>
                <a:lnTo>
                  <a:pt x="14653694" y="0"/>
                </a:lnTo>
                <a:lnTo>
                  <a:pt x="14653694" y="8314622"/>
                </a:lnTo>
                <a:lnTo>
                  <a:pt x="0" y="831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7" r="-1384" b="-364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36730">
            <a:off x="15984387" y="2240764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8865" y="558687"/>
            <a:ext cx="11390270" cy="10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0"/>
              </a:lnSpc>
            </a:pPr>
            <a:r>
              <a:rPr lang="en-US" b="true" sz="730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900" y="1560909"/>
            <a:ext cx="1447496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Definition of Phishing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Phishing is a cybercrime where attackers pose as legitimate entities to steal sensitive information like usernames, passwords, or financial details.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examples: Fake emails, malicious websites, fraudulent phone calls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2900" y="6277610"/>
            <a:ext cx="1257577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It’s Dangerous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Financial theft.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Identity theft.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Compromise of sensitive personal or organizational data.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1183">
            <a:off x="-9008381" y="-8987022"/>
            <a:ext cx="14083357" cy="12428563"/>
          </a:xfrm>
          <a:custGeom>
            <a:avLst/>
            <a:gdLst/>
            <a:ahLst/>
            <a:cxnLst/>
            <a:rect r="r" b="b" t="t" l="l"/>
            <a:pathLst>
              <a:path h="12428563" w="14083357">
                <a:moveTo>
                  <a:pt x="0" y="0"/>
                </a:moveTo>
                <a:lnTo>
                  <a:pt x="14083357" y="0"/>
                </a:lnTo>
                <a:lnTo>
                  <a:pt x="14083357" y="12428562"/>
                </a:lnTo>
                <a:lnTo>
                  <a:pt x="0" y="1242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722" y="8583763"/>
            <a:ext cx="1662026" cy="2087019"/>
          </a:xfrm>
          <a:custGeom>
            <a:avLst/>
            <a:gdLst/>
            <a:ahLst/>
            <a:cxnLst/>
            <a:rect r="r" b="b" t="t" l="l"/>
            <a:pathLst>
              <a:path h="2087019" w="1662026">
                <a:moveTo>
                  <a:pt x="0" y="0"/>
                </a:moveTo>
                <a:lnTo>
                  <a:pt x="1662026" y="0"/>
                </a:lnTo>
                <a:lnTo>
                  <a:pt x="1662026" y="2087018"/>
                </a:lnTo>
                <a:lnTo>
                  <a:pt x="0" y="208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0019" y="9258300"/>
            <a:ext cx="11995660" cy="4093519"/>
          </a:xfrm>
          <a:custGeom>
            <a:avLst/>
            <a:gdLst/>
            <a:ahLst/>
            <a:cxnLst/>
            <a:rect r="r" b="b" t="t" l="l"/>
            <a:pathLst>
              <a:path h="4093519" w="11995660">
                <a:moveTo>
                  <a:pt x="0" y="0"/>
                </a:moveTo>
                <a:lnTo>
                  <a:pt x="11995659" y="0"/>
                </a:lnTo>
                <a:lnTo>
                  <a:pt x="11995659" y="4093519"/>
                </a:lnTo>
                <a:lnTo>
                  <a:pt x="0" y="4093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88673" y="368141"/>
            <a:ext cx="12339693" cy="112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2"/>
              </a:lnSpc>
            </a:pPr>
            <a:r>
              <a:rPr lang="en-US" sz="6594" b="true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Common Phishing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443" y="3188463"/>
            <a:ext cx="3786502" cy="267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Email Phishing:</a:t>
            </a:r>
          </a:p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Fake emails from seemingly trusted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3851" y="6877685"/>
            <a:ext cx="489616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Spear Phishing: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Personalized messages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targeting specific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individuals.</a:t>
            </a:r>
          </a:p>
        </p:txBody>
      </p:sp>
      <p:sp>
        <p:nvSpPr>
          <p:cNvPr name="TextBox 9" id="9"/>
          <p:cNvSpPr txBox="true"/>
          <p:nvPr/>
        </p:nvSpPr>
        <p:spPr>
          <a:xfrm rot="560">
            <a:off x="6516197" y="3778484"/>
            <a:ext cx="4224706" cy="15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Whaling: 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Targeting executives or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high-profile individuals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0464" y="7152560"/>
            <a:ext cx="4640651" cy="9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Smishing: </a:t>
            </a:r>
          </a:p>
          <a:p>
            <a:pPr algn="ctr">
              <a:lnSpc>
                <a:spcPts val="3851"/>
              </a:lnSpc>
            </a:pPr>
            <a:r>
              <a:rPr lang="en-US" sz="27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Phishing via SMS messages.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9079" y="3722488"/>
            <a:ext cx="479512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Vishing: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Voice phishing through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phone calls.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3929">
            <a:off x="12800206" y="8820061"/>
            <a:ext cx="5685230" cy="1002668"/>
          </a:xfrm>
          <a:custGeom>
            <a:avLst/>
            <a:gdLst/>
            <a:ahLst/>
            <a:cxnLst/>
            <a:rect r="r" b="b" t="t" l="l"/>
            <a:pathLst>
              <a:path h="1002668" w="5685230">
                <a:moveTo>
                  <a:pt x="0" y="0"/>
                </a:moveTo>
                <a:lnTo>
                  <a:pt x="5685230" y="0"/>
                </a:lnTo>
                <a:lnTo>
                  <a:pt x="5685230" y="1002667"/>
                </a:lnTo>
                <a:lnTo>
                  <a:pt x="0" y="1002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397390"/>
            <a:ext cx="2728542" cy="1071573"/>
          </a:xfrm>
          <a:custGeom>
            <a:avLst/>
            <a:gdLst/>
            <a:ahLst/>
            <a:cxnLst/>
            <a:rect r="r" b="b" t="t" l="l"/>
            <a:pathLst>
              <a:path h="1071573" w="2728542">
                <a:moveTo>
                  <a:pt x="2728542" y="0"/>
                </a:moveTo>
                <a:lnTo>
                  <a:pt x="0" y="0"/>
                </a:lnTo>
                <a:lnTo>
                  <a:pt x="0" y="1071573"/>
                </a:lnTo>
                <a:lnTo>
                  <a:pt x="2728542" y="1071573"/>
                </a:lnTo>
                <a:lnTo>
                  <a:pt x="27285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6658" y="2485506"/>
            <a:ext cx="5322642" cy="5315989"/>
          </a:xfrm>
          <a:custGeom>
            <a:avLst/>
            <a:gdLst/>
            <a:ahLst/>
            <a:cxnLst/>
            <a:rect r="r" b="b" t="t" l="l"/>
            <a:pathLst>
              <a:path h="5315989" w="5322642">
                <a:moveTo>
                  <a:pt x="0" y="0"/>
                </a:moveTo>
                <a:lnTo>
                  <a:pt x="5322642" y="0"/>
                </a:lnTo>
                <a:lnTo>
                  <a:pt x="5322642" y="5315988"/>
                </a:lnTo>
                <a:lnTo>
                  <a:pt x="0" y="5315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2717" y="464065"/>
            <a:ext cx="9002268" cy="178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</a:pPr>
            <a:r>
              <a:rPr lang="en-US" b="true" sz="6424" spc="3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Recognizing Phishing Attempts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2533" y="2765053"/>
            <a:ext cx="9198928" cy="293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1"/>
              </a:lnSpc>
            </a:pPr>
            <a:r>
              <a:rPr lang="en-US" sz="33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 Flags in Emails</a:t>
            </a:r>
          </a:p>
          <a:p>
            <a:pPr algn="just" marL="721902" indent="-360951" lvl="1">
              <a:lnSpc>
                <a:spcPts val="4681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Urgent language (e.g., "Act now!").</a:t>
            </a:r>
          </a:p>
          <a:p>
            <a:pPr algn="just" marL="721902" indent="-360951" lvl="1">
              <a:lnSpc>
                <a:spcPts val="4681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Suspicious links or attachments.</a:t>
            </a:r>
          </a:p>
          <a:p>
            <a:pPr algn="just" marL="721902" indent="-360951" lvl="1">
              <a:lnSpc>
                <a:spcPts val="4681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Generic greetings (e.g., “Dear Customer”).</a:t>
            </a:r>
          </a:p>
          <a:p>
            <a:pPr algn="just">
              <a:lnSpc>
                <a:spcPts val="468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2533" y="5632874"/>
            <a:ext cx="1002403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Fake Websites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Unsecured URLs (http vs. https).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Misspelled domain names (e.g., g00gle.com).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Poor design or functionality.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533" y="8499112"/>
            <a:ext cx="10104280" cy="195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1"/>
              </a:lnSpc>
            </a:pPr>
            <a:r>
              <a:rPr lang="en-US" sz="28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Engineering Tactics</a:t>
            </a:r>
          </a:p>
          <a:p>
            <a:pPr algn="l" marL="609312" indent="-304656" lvl="1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Preying on emotions like fear, curiosity, or greed.</a:t>
            </a:r>
          </a:p>
          <a:p>
            <a:pPr algn="l" marL="609312" indent="-304656" lvl="1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Impersonating authority figures (e.g., IT support or HR).</a:t>
            </a:r>
          </a:p>
          <a:p>
            <a:pPr algn="l">
              <a:lnSpc>
                <a:spcPts val="395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7577">
            <a:off x="-3521445" y="-855582"/>
            <a:ext cx="8290354" cy="3098520"/>
          </a:xfrm>
          <a:custGeom>
            <a:avLst/>
            <a:gdLst/>
            <a:ahLst/>
            <a:cxnLst/>
            <a:rect r="r" b="b" t="t" l="l"/>
            <a:pathLst>
              <a:path h="3098520" w="8290354">
                <a:moveTo>
                  <a:pt x="0" y="0"/>
                </a:moveTo>
                <a:lnTo>
                  <a:pt x="8290354" y="0"/>
                </a:lnTo>
                <a:lnTo>
                  <a:pt x="8290354" y="3098520"/>
                </a:lnTo>
                <a:lnTo>
                  <a:pt x="0" y="309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0065" y="7778174"/>
            <a:ext cx="4144949" cy="3843498"/>
          </a:xfrm>
          <a:custGeom>
            <a:avLst/>
            <a:gdLst/>
            <a:ahLst/>
            <a:cxnLst/>
            <a:rect r="r" b="b" t="t" l="l"/>
            <a:pathLst>
              <a:path h="3843498" w="4144949">
                <a:moveTo>
                  <a:pt x="0" y="0"/>
                </a:moveTo>
                <a:lnTo>
                  <a:pt x="4144949" y="0"/>
                </a:lnTo>
                <a:lnTo>
                  <a:pt x="4144949" y="3843498"/>
                </a:lnTo>
                <a:lnTo>
                  <a:pt x="0" y="384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43685" y="8622879"/>
            <a:ext cx="5246159" cy="400616"/>
          </a:xfrm>
          <a:custGeom>
            <a:avLst/>
            <a:gdLst/>
            <a:ahLst/>
            <a:cxnLst/>
            <a:rect r="r" b="b" t="t" l="l"/>
            <a:pathLst>
              <a:path h="400616" w="5246159">
                <a:moveTo>
                  <a:pt x="0" y="0"/>
                </a:moveTo>
                <a:lnTo>
                  <a:pt x="5246159" y="0"/>
                </a:lnTo>
                <a:lnTo>
                  <a:pt x="5246159" y="400616"/>
                </a:lnTo>
                <a:lnTo>
                  <a:pt x="0" y="4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594749">
            <a:off x="14510886" y="1483351"/>
            <a:ext cx="3231848" cy="3672554"/>
          </a:xfrm>
          <a:custGeom>
            <a:avLst/>
            <a:gdLst/>
            <a:ahLst/>
            <a:cxnLst/>
            <a:rect r="r" b="b" t="t" l="l"/>
            <a:pathLst>
              <a:path h="3672554" w="3231848">
                <a:moveTo>
                  <a:pt x="0" y="0"/>
                </a:moveTo>
                <a:lnTo>
                  <a:pt x="3231848" y="0"/>
                </a:lnTo>
                <a:lnTo>
                  <a:pt x="3231848" y="3672555"/>
                </a:lnTo>
                <a:lnTo>
                  <a:pt x="0" y="3672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9361">
            <a:off x="13643088" y="7646892"/>
            <a:ext cx="2113099" cy="1951975"/>
          </a:xfrm>
          <a:custGeom>
            <a:avLst/>
            <a:gdLst/>
            <a:ahLst/>
            <a:cxnLst/>
            <a:rect r="r" b="b" t="t" l="l"/>
            <a:pathLst>
              <a:path h="1951975" w="2113099">
                <a:moveTo>
                  <a:pt x="0" y="0"/>
                </a:moveTo>
                <a:lnTo>
                  <a:pt x="2113099" y="0"/>
                </a:lnTo>
                <a:lnTo>
                  <a:pt x="2113099" y="1951975"/>
                </a:lnTo>
                <a:lnTo>
                  <a:pt x="0" y="1951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91043">
            <a:off x="1068945" y="-35334"/>
            <a:ext cx="1590210" cy="483878"/>
          </a:xfrm>
          <a:custGeom>
            <a:avLst/>
            <a:gdLst/>
            <a:ahLst/>
            <a:cxnLst/>
            <a:rect r="r" b="b" t="t" l="l"/>
            <a:pathLst>
              <a:path h="483878" w="1590210">
                <a:moveTo>
                  <a:pt x="0" y="0"/>
                </a:moveTo>
                <a:lnTo>
                  <a:pt x="1590210" y="0"/>
                </a:lnTo>
                <a:lnTo>
                  <a:pt x="1590210" y="483878"/>
                </a:lnTo>
                <a:lnTo>
                  <a:pt x="0" y="4838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79588" y="9370"/>
            <a:ext cx="12301272" cy="131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8"/>
              </a:lnSpc>
            </a:pPr>
            <a:r>
              <a:rPr lang="en-US" sz="7648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Avoiding Phishing Attacks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732" y="1443521"/>
            <a:ext cx="12263120" cy="523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Practices for Individuals</a:t>
            </a:r>
          </a:p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Think before clicking links or downloading attachments.</a:t>
            </a:r>
          </a:p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Verify the sender’s identity independently.</a:t>
            </a:r>
          </a:p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strong, unique passwords.</a:t>
            </a:r>
          </a:p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Keep your software and antivirus updated.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5461">
            <a:off x="15081452" y="919540"/>
            <a:ext cx="4355697" cy="768187"/>
          </a:xfrm>
          <a:custGeom>
            <a:avLst/>
            <a:gdLst/>
            <a:ahLst/>
            <a:cxnLst/>
            <a:rect r="r" b="b" t="t" l="l"/>
            <a:pathLst>
              <a:path h="768187" w="4355697">
                <a:moveTo>
                  <a:pt x="0" y="0"/>
                </a:moveTo>
                <a:lnTo>
                  <a:pt x="4355696" y="0"/>
                </a:lnTo>
                <a:lnTo>
                  <a:pt x="4355696" y="768187"/>
                </a:lnTo>
                <a:lnTo>
                  <a:pt x="0" y="768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7984">
            <a:off x="-467927" y="6944082"/>
            <a:ext cx="2263580" cy="2441116"/>
          </a:xfrm>
          <a:custGeom>
            <a:avLst/>
            <a:gdLst/>
            <a:ahLst/>
            <a:cxnLst/>
            <a:rect r="r" b="b" t="t" l="l"/>
            <a:pathLst>
              <a:path h="2441116" w="2263580">
                <a:moveTo>
                  <a:pt x="0" y="0"/>
                </a:moveTo>
                <a:lnTo>
                  <a:pt x="2263580" y="0"/>
                </a:lnTo>
                <a:lnTo>
                  <a:pt x="2263580" y="2441116"/>
                </a:lnTo>
                <a:lnTo>
                  <a:pt x="0" y="2441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7008" y="4819967"/>
            <a:ext cx="1409398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to Do if You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Fall for Phishing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Immediate Actions: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Disconnect from the internet.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Report the incident to your IT or security team.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Change affected passwords.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 financial and personal accounts for unusual activity.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3863" y="531115"/>
            <a:ext cx="17624137" cy="689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What to Do if You</a:t>
            </a: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Fall for Phishing ?</a:t>
            </a:r>
          </a:p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 I</a:t>
            </a: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mmediate Actions:</a:t>
            </a:r>
          </a:p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 • </a:t>
            </a: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Disconnect from the internet.</a:t>
            </a:r>
          </a:p>
          <a:p>
            <a:pPr algn="l" marL="1057909" indent="-528955" lvl="1">
              <a:lnSpc>
                <a:spcPts val="6859"/>
              </a:lnSpc>
              <a:buFont typeface="Arial"/>
              <a:buChar char="•"/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Report the incident to your IT or security team.</a:t>
            </a:r>
          </a:p>
          <a:p>
            <a:pPr algn="l" marL="1057909" indent="-528955" lvl="1">
              <a:lnSpc>
                <a:spcPts val="6859"/>
              </a:lnSpc>
              <a:buFont typeface="Arial"/>
              <a:buChar char="•"/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Change affected passwords.</a:t>
            </a:r>
          </a:p>
          <a:p>
            <a:pPr algn="l" marL="1057909" indent="-528955" lvl="1">
              <a:lnSpc>
                <a:spcPts val="6859"/>
              </a:lnSpc>
              <a:buFont typeface="Arial"/>
              <a:buChar char="•"/>
            </a:pPr>
            <a:r>
              <a:rPr lang="en-US" sz="4899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Monitor financial and personal accounts for unusual activity.</a:t>
            </a:r>
          </a:p>
          <a:p>
            <a:pPr algn="l">
              <a:lnSpc>
                <a:spcPts val="68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0017" y="1817934"/>
            <a:ext cx="8104145" cy="618862"/>
          </a:xfrm>
          <a:custGeom>
            <a:avLst/>
            <a:gdLst/>
            <a:ahLst/>
            <a:cxnLst/>
            <a:rect r="r" b="b" t="t" l="l"/>
            <a:pathLst>
              <a:path h="618862" w="8104145">
                <a:moveTo>
                  <a:pt x="0" y="0"/>
                </a:moveTo>
                <a:lnTo>
                  <a:pt x="8104145" y="0"/>
                </a:lnTo>
                <a:lnTo>
                  <a:pt x="8104145" y="618862"/>
                </a:lnTo>
                <a:lnTo>
                  <a:pt x="0" y="61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3661" y="1440048"/>
            <a:ext cx="9500677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8000" spc="43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92792">
            <a:off x="-909083" y="293568"/>
            <a:ext cx="3875567" cy="2719943"/>
          </a:xfrm>
          <a:custGeom>
            <a:avLst/>
            <a:gdLst/>
            <a:ahLst/>
            <a:cxnLst/>
            <a:rect r="r" b="b" t="t" l="l"/>
            <a:pathLst>
              <a:path h="2719943" w="3875567">
                <a:moveTo>
                  <a:pt x="3875566" y="2719943"/>
                </a:moveTo>
                <a:lnTo>
                  <a:pt x="0" y="2719943"/>
                </a:lnTo>
                <a:lnTo>
                  <a:pt x="0" y="0"/>
                </a:lnTo>
                <a:lnTo>
                  <a:pt x="3875566" y="0"/>
                </a:lnTo>
                <a:lnTo>
                  <a:pt x="3875566" y="271994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15905">
            <a:off x="15258555" y="762519"/>
            <a:ext cx="3742110" cy="2558242"/>
          </a:xfrm>
          <a:custGeom>
            <a:avLst/>
            <a:gdLst/>
            <a:ahLst/>
            <a:cxnLst/>
            <a:rect r="r" b="b" t="t" l="l"/>
            <a:pathLst>
              <a:path h="2558242" w="3742110">
                <a:moveTo>
                  <a:pt x="0" y="0"/>
                </a:moveTo>
                <a:lnTo>
                  <a:pt x="3742110" y="0"/>
                </a:lnTo>
                <a:lnTo>
                  <a:pt x="3742110" y="2558242"/>
                </a:lnTo>
                <a:lnTo>
                  <a:pt x="0" y="25582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9436" y="6393995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0" y="0"/>
                </a:moveTo>
                <a:lnTo>
                  <a:pt x="4900879" y="0"/>
                </a:lnTo>
                <a:lnTo>
                  <a:pt x="4900879" y="4061603"/>
                </a:lnTo>
                <a:lnTo>
                  <a:pt x="0" y="40616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507217" y="7635097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4900878" y="0"/>
                </a:moveTo>
                <a:lnTo>
                  <a:pt x="0" y="0"/>
                </a:lnTo>
                <a:lnTo>
                  <a:pt x="0" y="4061603"/>
                </a:lnTo>
                <a:lnTo>
                  <a:pt x="4900878" y="4061603"/>
                </a:lnTo>
                <a:lnTo>
                  <a:pt x="490087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32021"/>
            <a:ext cx="16430626" cy="617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Stay Vigilant: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Phishing is a dynamic and evolving threat.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Awareness and proactive measures can mitigate risks.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Takeaway: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"Think before you click!"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62790" y="6499201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5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5" y="2759099"/>
                </a:lnTo>
                <a:lnTo>
                  <a:pt x="45846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554137" y="269467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6"/>
                </a:lnTo>
                <a:lnTo>
                  <a:pt x="0" y="4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7661" y="4640482"/>
            <a:ext cx="2392678" cy="3717438"/>
          </a:xfrm>
          <a:custGeom>
            <a:avLst/>
            <a:gdLst/>
            <a:ahLst/>
            <a:cxnLst/>
            <a:rect r="r" b="b" t="t" l="l"/>
            <a:pathLst>
              <a:path h="3717438" w="2392678">
                <a:moveTo>
                  <a:pt x="0" y="0"/>
                </a:moveTo>
                <a:lnTo>
                  <a:pt x="2392678" y="0"/>
                </a:lnTo>
                <a:lnTo>
                  <a:pt x="2392678" y="3717439"/>
                </a:lnTo>
                <a:lnTo>
                  <a:pt x="0" y="371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37690" y="555264"/>
            <a:ext cx="8160211" cy="8204966"/>
          </a:xfrm>
          <a:custGeom>
            <a:avLst/>
            <a:gdLst/>
            <a:ahLst/>
            <a:cxnLst/>
            <a:rect r="r" b="b" t="t" l="l"/>
            <a:pathLst>
              <a:path h="8204966" w="8160211">
                <a:moveTo>
                  <a:pt x="0" y="0"/>
                </a:moveTo>
                <a:lnTo>
                  <a:pt x="8160211" y="0"/>
                </a:lnTo>
                <a:lnTo>
                  <a:pt x="8160211" y="8204966"/>
                </a:lnTo>
                <a:lnTo>
                  <a:pt x="0" y="82049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97322" y="2886700"/>
            <a:ext cx="9500677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8000" spc="43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DAGYocT2VU0</dc:identifier>
  <dcterms:modified xsi:type="dcterms:W3CDTF">2011-08-01T06:04:30Z</dcterms:modified>
  <cp:revision>1</cp:revision>
  <dc:title>Understanding and Avoiding Phishing Attacks</dc:title>
</cp:coreProperties>
</file>